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86" r:id="rId3"/>
    <p:sldId id="259" r:id="rId4"/>
    <p:sldId id="293" r:id="rId5"/>
    <p:sldId id="260" r:id="rId6"/>
    <p:sldId id="261" r:id="rId7"/>
    <p:sldId id="262" r:id="rId8"/>
    <p:sldId id="289" r:id="rId9"/>
    <p:sldId id="263" r:id="rId10"/>
    <p:sldId id="264" r:id="rId11"/>
    <p:sldId id="266" r:id="rId12"/>
    <p:sldId id="267" r:id="rId13"/>
    <p:sldId id="268" r:id="rId14"/>
    <p:sldId id="290" r:id="rId15"/>
    <p:sldId id="269" r:id="rId16"/>
    <p:sldId id="270" r:id="rId17"/>
    <p:sldId id="288" r:id="rId18"/>
    <p:sldId id="291" r:id="rId19"/>
    <p:sldId id="292" r:id="rId20"/>
    <p:sldId id="271" r:id="rId21"/>
    <p:sldId id="272" r:id="rId22"/>
    <p:sldId id="27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72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9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70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5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4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2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1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2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9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679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46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2844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59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03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8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C7DA1-B1D7-421F-B9A8-990E438EA1BD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6AA6D9-619C-4244-82D3-CC1291CCE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LEXICAL ANALYSIS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Amartya Kundu Durjoy</a:t>
            </a:r>
          </a:p>
          <a:p>
            <a:r>
              <a:rPr lang="en-US" dirty="0"/>
              <a:t>Lecturer</a:t>
            </a:r>
          </a:p>
          <a:p>
            <a:r>
              <a:rPr lang="en-US" dirty="0"/>
              <a:t>CSE,UGV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Phases of a Compiler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5BBD-AFC1-4AB1-B507-F9917D8264FA}" type="datetime1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876801" y="1514475"/>
            <a:ext cx="17665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Source program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800600" y="2200275"/>
            <a:ext cx="1759136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Lexical analyzer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800600" y="2886075"/>
            <a:ext cx="1726178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Syntax analyzer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24401" y="3571875"/>
            <a:ext cx="2015039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Semantic analyzer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191000" y="4257675"/>
            <a:ext cx="300749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Intermediate code generator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876800" y="5019675"/>
            <a:ext cx="1704056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Code optimizer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876800" y="5934075"/>
            <a:ext cx="171983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Code generator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438401" y="3190876"/>
            <a:ext cx="1487587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Symbol table</a:t>
            </a:r>
          </a:p>
          <a:p>
            <a:r>
              <a:rPr lang="en-US" dirty="0"/>
              <a:t>manager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7832726" y="3460750"/>
            <a:ext cx="147835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Error handler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5867400" y="19716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867400" y="26574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5867400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5867400" y="4105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5867400" y="47148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5867400" y="55530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Hexagon 22"/>
          <p:cNvSpPr/>
          <p:nvPr/>
        </p:nvSpPr>
        <p:spPr>
          <a:xfrm>
            <a:off x="4419600" y="1981200"/>
            <a:ext cx="2971800" cy="838200"/>
          </a:xfrm>
          <a:prstGeom prst="hexagon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</p:spPr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phase of a compiler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task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read the input characters 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produce a sequence of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tokens </a:t>
            </a:r>
          </a:p>
          <a:p>
            <a:pPr lvl="2"/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by  the parser for syntax analysis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assistant of parser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EE755-C36F-462C-9802-A202E9DF84C6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5EA0-8F59-451A-807F-6819F129B191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AutoShape 4" descr="Lexical Analysis with Quex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7848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963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D7E33-AA9E-4D60-92FB-69BE3A6AC556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362200" y="3019425"/>
            <a:ext cx="7391400" cy="2814638"/>
            <a:chOff x="192" y="1514"/>
            <a:chExt cx="4656" cy="177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200" y="1680"/>
              <a:ext cx="816" cy="4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/>
                <a:t>Lexical analyzer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3360" y="1770"/>
              <a:ext cx="816" cy="2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/>
                <a:t>Parser   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304" y="2880"/>
              <a:ext cx="816" cy="4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/>
                <a:t>Symbol table</a:t>
              </a: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016" y="18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2016" y="201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528" y="186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76" y="1920"/>
              <a:ext cx="67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872" y="2208"/>
              <a:ext cx="43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3120" y="2064"/>
              <a:ext cx="432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92" y="1690"/>
              <a:ext cx="86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 dirty="0"/>
                <a:t>Source program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438" y="1514"/>
              <a:ext cx="4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/>
                <a:t>token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390" y="1994"/>
              <a:ext cx="826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/>
                <a:t>Get next token</a:t>
              </a:r>
            </a:p>
          </p:txBody>
        </p:sp>
      </p:grp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2209800" y="19050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zh-CN" sz="3200" dirty="0"/>
              <a:t>Interaction of lexical analyzer with parser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 of lexical analyzers: a cascade of two parts</a:t>
            </a:r>
          </a:p>
          <a:p>
            <a:pPr>
              <a:lnSpc>
                <a:spcPct val="90000"/>
              </a:lnSpc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Scanning</a:t>
            </a:r>
          </a:p>
          <a:p>
            <a:pPr lvl="2">
              <a:lnSpc>
                <a:spcPct val="9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Pre-processing</a:t>
            </a:r>
          </a:p>
          <a:p>
            <a:pPr lvl="3">
              <a:lnSpc>
                <a:spcPct val="9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Strip out comments and white space</a:t>
            </a:r>
          </a:p>
          <a:p>
            <a:pPr lvl="3">
              <a:lnSpc>
                <a:spcPct val="9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 functions (replace/take action)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Correlating error messages from compiler with source program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number can be associated with an error message</a:t>
            </a:r>
          </a:p>
          <a:p>
            <a:pPr lvl="2">
              <a:lnSpc>
                <a:spcPct val="90000"/>
              </a:lnSpc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Lexical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3ADF-6B90-4C0D-A097-ADCA0F998BB3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689" y="1270000"/>
            <a:ext cx="8505995" cy="51364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lexical analyzer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 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words in source program</a:t>
            </a:r>
          </a:p>
          <a:p>
            <a:pPr lvl="3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Keywords, operators, </a:t>
            </a:r>
          </a:p>
          <a:p>
            <a:pPr lvl="3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identifiers, constants,</a:t>
            </a:r>
          </a:p>
          <a:p>
            <a:pPr lvl="3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literal strings,</a:t>
            </a:r>
          </a:p>
          <a:p>
            <a:pPr lvl="3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punctuation symbols (such as commas, semicolons)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Lexeme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words in source program matched by pattern</a:t>
            </a:r>
          </a:p>
          <a:p>
            <a:pPr lvl="3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valid token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rule describing the set of lexemes that  can represent a particular token in source program</a:t>
            </a:r>
          </a:p>
          <a:p>
            <a:pPr lvl="2">
              <a:lnSpc>
                <a:spcPct val="9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{&lt;.&lt;=,&gt;,&gt;=,==,&lt;&gt;}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9F5E-EBFE-4E6D-9D1C-AA9F1F50DAC2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the lexical analyzer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5EA0-8F59-451A-807F-6819F129B191}" type="datetime1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7/7/2025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96181" y="1897507"/>
            <a:ext cx="7696200" cy="4269254"/>
            <a:chOff x="1524000" y="2057400"/>
            <a:chExt cx="7010400" cy="3020973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1524000" y="2057400"/>
              <a:ext cx="7010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524000" y="2431681"/>
              <a:ext cx="7010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1676400" y="2174875"/>
              <a:ext cx="827451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Token</a:t>
              </a: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2857863" y="2197525"/>
              <a:ext cx="2551113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Informal description</a:t>
              </a:r>
            </a:p>
          </p:txBody>
        </p:sp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6143624" y="2190760"/>
              <a:ext cx="2074863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Sample lexemes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1182688" y="3592473"/>
              <a:ext cx="297021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571207" y="3555168"/>
              <a:ext cx="2895600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4"/>
            <p:cNvSpPr txBox="1">
              <a:spLocks noChangeArrowheads="1"/>
            </p:cNvSpPr>
            <p:nvPr/>
          </p:nvSpPr>
          <p:spPr bwMode="auto">
            <a:xfrm>
              <a:off x="1971675" y="2743200"/>
              <a:ext cx="309847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if</a:t>
              </a:r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1855788" y="3124200"/>
              <a:ext cx="530331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else</a:t>
              </a: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879310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relation</a:t>
              </a: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1946275" y="3943350"/>
              <a:ext cx="355111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id</a:t>
              </a:r>
            </a:p>
          </p:txBody>
        </p:sp>
        <p:sp>
          <p:nvSpPr>
            <p:cNvPr id="21" name="TextBox 18"/>
            <p:cNvSpPr txBox="1">
              <a:spLocks noChangeArrowheads="1"/>
            </p:cNvSpPr>
            <p:nvPr/>
          </p:nvSpPr>
          <p:spPr bwMode="auto">
            <a:xfrm>
              <a:off x="1536700" y="4343400"/>
              <a:ext cx="880769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number</a:t>
              </a:r>
            </a:p>
          </p:txBody>
        </p:sp>
        <p:sp>
          <p:nvSpPr>
            <p:cNvPr id="22" name="TextBox 19"/>
            <p:cNvSpPr txBox="1">
              <a:spLocks noChangeArrowheads="1"/>
            </p:cNvSpPr>
            <p:nvPr/>
          </p:nvSpPr>
          <p:spPr bwMode="auto">
            <a:xfrm>
              <a:off x="1601788" y="4705350"/>
              <a:ext cx="709931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literal</a:t>
              </a: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2936875" y="2743200"/>
              <a:ext cx="1482356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Characters </a:t>
              </a:r>
              <a:r>
                <a:rPr 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f</a:t>
              </a:r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2944813" y="3105150"/>
              <a:ext cx="1936466" cy="283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Characters e, l, s, e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2743200" y="3516313"/>
              <a:ext cx="2704511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 or &gt; or &lt;= or &gt;= or == or !=</a:t>
              </a: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2667000" y="3962400"/>
              <a:ext cx="3094374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Letter followed by letter and digits</a:t>
              </a: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3109913" y="4354513"/>
              <a:ext cx="2025536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Any numeric constant</a:t>
              </a: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2828925" y="4735513"/>
              <a:ext cx="2900113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Anything but “ sorrounded by “</a:t>
              </a: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6096000" y="2743200"/>
              <a:ext cx="296705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if</a:t>
              </a: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6096000" y="3124200"/>
              <a:ext cx="495287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else</a:t>
              </a: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096000" y="3440113"/>
              <a:ext cx="698250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&lt;=, !=</a:t>
              </a: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172200" y="3952780"/>
              <a:ext cx="1242889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pi, score, D2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172200" y="4343400"/>
              <a:ext cx="1838635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3.14159, 0, 6.02e23</a:t>
              </a: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6172200" y="4735513"/>
              <a:ext cx="1447312" cy="26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“core dumped”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1828800" y="1295401"/>
            <a:ext cx="1276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Attributes for Tokens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more than one pattern matches a lexeme, the lexical analyzer must provide additional information about the lexeme	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token influences parsing decision and attribute influences translation of tokens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 has single attribute namely pointer to the symbol table entry where information about the token is kept.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2B4E-48F1-4941-B482-29C3046D15F3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role of the lexical analyzer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752" y="1527048"/>
            <a:ext cx="8503920" cy="3883152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buNone/>
            </a:pP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E=M*C**2 (written in FRTRAN)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pointer to symbol-table entry for E&gt;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assign_op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pointer to symbol-table entry for M&gt;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multi_op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pointer to symbol-table entry for C&gt;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exp_op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,&gt;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integer value 2&gt;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059DE-720F-4C73-A3CF-70DD7C66CFBF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Azhar, KUET.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Specification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Regular expressions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are an important notation for specifying patterns. 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Each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pattern matches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 set of strings, so regular expressions will serve as names for sets of strings.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7266-664C-4A6E-9DEB-A9268473CAE3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17998" y="3942736"/>
            <a:ext cx="4495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Definition of Tokens</a:t>
            </a:r>
          </a:p>
          <a:p>
            <a:pPr lvl="1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 in regular expression</a:t>
            </a:r>
          </a:p>
          <a:p>
            <a:pPr lvl="1"/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Id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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letter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/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letter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A|B|…|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Z|a|b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|…|z</a:t>
            </a:r>
          </a:p>
          <a:p>
            <a:pPr lvl="1"/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 digit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0|1|2|…|9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Specification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9" y="1389471"/>
            <a:ext cx="8596668" cy="3880773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definitions</a:t>
            </a:r>
          </a:p>
          <a:p>
            <a:pPr lvl="1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alphabet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a finite set of symbols. E.g. {a, b, c}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an alphabet is a finite sequence of symbols drawn from that alphabet (sometimes a string is also called a sentence or a word).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set of strings over an alphabet.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on languages (a set):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union of L and M, L U M = {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s|s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in L or s is in M}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concatenation of L and M</a:t>
            </a:r>
          </a:p>
          <a:p>
            <a:pPr lvl="3">
              <a:buFontTx/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 = {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 s is in L and t is in M}</a:t>
            </a:r>
          </a:p>
          <a:p>
            <a:pPr lvl="2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Kleene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closure of L,</a:t>
            </a:r>
          </a:p>
          <a:p>
            <a:pPr marL="594360" lvl="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closure of L,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12A97-D69D-45D5-BDA6-BD4E1D2B9467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701391"/>
              </p:ext>
            </p:extLst>
          </p:nvPr>
        </p:nvGraphicFramePr>
        <p:xfrm>
          <a:off x="3821129" y="4782729"/>
          <a:ext cx="105245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20" imgH="380880" progId="Equation.3">
                  <p:embed/>
                </p:oleObj>
              </mc:Choice>
              <mc:Fallback>
                <p:oleObj name="Equation" r:id="rId2" imgW="583920" imgH="380880" progId="Equation.3">
                  <p:embed/>
                  <p:pic>
                    <p:nvPicPr>
                      <p:cNvPr id="10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129" y="4782729"/>
                        <a:ext cx="105245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906189"/>
              </p:ext>
            </p:extLst>
          </p:nvPr>
        </p:nvGraphicFramePr>
        <p:xfrm>
          <a:off x="3805084" y="5614323"/>
          <a:ext cx="975986" cy="609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380880" progId="Equation.3">
                  <p:embed/>
                </p:oleObj>
              </mc:Choice>
              <mc:Fallback>
                <p:oleObj name="Equation" r:id="rId4" imgW="583920" imgH="380880" progId="Equation.3">
                  <p:embed/>
                  <p:pic>
                    <p:nvPicPr>
                      <p:cNvPr id="10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5084" y="5614323"/>
                        <a:ext cx="975986" cy="609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Specification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Notational Short-hands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a) One or more instances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( r )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+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digit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+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b) Zero or one instance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 r? is a shorthand for r|    (E(+|-)?digits)?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c) Character classes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 [a-z] denotes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a|b|c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|…|z</a:t>
            </a:r>
          </a:p>
          <a:p>
            <a:pPr marL="1066800" lvl="1" indent="-609600">
              <a:spcBef>
                <a:spcPct val="5000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 [A-Za-z] [A-Za-z0-9]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E35A-CD88-46D4-B913-26C33AC3E1EC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4DC1-ED4B-4E5B-8660-86298CBC3DC2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2209800" y="1524000"/>
            <a:ext cx="6934200" cy="193899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Grammar:</a:t>
            </a:r>
            <a:br>
              <a:rPr lang="en-US" sz="2000" dirty="0"/>
            </a:br>
            <a:r>
              <a:rPr lang="en-US" sz="2000" i="1" dirty="0"/>
              <a:t>stmt </a:t>
            </a:r>
            <a:r>
              <a:rPr lang="en-US" sz="2000" dirty="0">
                <a:sym typeface="Symbol" pitchFamily="18" charset="2"/>
              </a:rPr>
              <a:t> 	|if </a:t>
            </a:r>
            <a:r>
              <a:rPr lang="en-US" sz="2000" i="1" dirty="0" err="1">
                <a:sym typeface="Symbol" pitchFamily="18" charset="2"/>
              </a:rPr>
              <a:t>expr</a:t>
            </a:r>
            <a:r>
              <a:rPr lang="en-US" sz="2000" i="1" dirty="0"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</a:t>
            </a:r>
            <a:r>
              <a:rPr lang="en-US" sz="2000" i="1" dirty="0">
                <a:sym typeface="Symbol" pitchFamily="18" charset="2"/>
              </a:rPr>
              <a:t>stmt</a:t>
            </a:r>
            <a:br>
              <a:rPr lang="en-US" sz="2000" i="1" dirty="0">
                <a:sym typeface="Symbol" pitchFamily="18" charset="2"/>
              </a:rPr>
            </a:br>
            <a:r>
              <a:rPr lang="en-US" sz="2000" i="1" dirty="0">
                <a:sym typeface="Symbol" pitchFamily="18" charset="2"/>
              </a:rPr>
              <a:t>	|</a:t>
            </a:r>
            <a:r>
              <a:rPr lang="en-US" sz="2000" dirty="0">
                <a:sym typeface="Symbol" pitchFamily="18" charset="2"/>
              </a:rPr>
              <a:t>if </a:t>
            </a:r>
            <a:r>
              <a:rPr lang="en-US" sz="2000" i="1" dirty="0" err="1">
                <a:sym typeface="Symbol" pitchFamily="18" charset="2"/>
              </a:rPr>
              <a:t>expr</a:t>
            </a:r>
            <a:r>
              <a:rPr lang="en-US" sz="2000" i="1" dirty="0"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</a:t>
            </a:r>
            <a:r>
              <a:rPr lang="en-US" sz="2000" i="1" dirty="0">
                <a:sym typeface="Symbol" pitchFamily="18" charset="2"/>
              </a:rPr>
              <a:t>stmt </a:t>
            </a:r>
            <a:r>
              <a:rPr lang="en-US" sz="2000" dirty="0">
                <a:sym typeface="Symbol" pitchFamily="18" charset="2"/>
              </a:rPr>
              <a:t>else </a:t>
            </a:r>
            <a:r>
              <a:rPr lang="en-US" sz="2000" i="1" dirty="0">
                <a:sym typeface="Symbol" pitchFamily="18" charset="2"/>
              </a:rPr>
              <a:t>stmt</a:t>
            </a:r>
            <a:br>
              <a:rPr lang="en-US" sz="2000" i="1" dirty="0">
                <a:sym typeface="Symbol" pitchFamily="18" charset="2"/>
              </a:rPr>
            </a:br>
            <a:r>
              <a:rPr lang="en-US" sz="2000" i="1" dirty="0">
                <a:sym typeface="Symbol" pitchFamily="18" charset="2"/>
              </a:rPr>
              <a:t>	|</a:t>
            </a:r>
            <a:r>
              <a:rPr lang="en-US" sz="2000" dirty="0">
                <a:sym typeface="Symbol" pitchFamily="18" charset="2"/>
              </a:rPr>
              <a:t></a:t>
            </a:r>
            <a:br>
              <a:rPr lang="en-US" sz="2000" i="1" dirty="0">
                <a:sym typeface="Symbol" pitchFamily="18" charset="2"/>
              </a:rPr>
            </a:br>
            <a:r>
              <a:rPr lang="en-US" sz="2000" i="1" dirty="0" err="1">
                <a:sym typeface="Symbol" pitchFamily="18" charset="2"/>
              </a:rPr>
              <a:t>expr</a:t>
            </a:r>
            <a:r>
              <a:rPr lang="en-US" sz="2000" i="1" dirty="0">
                <a:sym typeface="Symbol" pitchFamily="18" charset="2"/>
              </a:rPr>
              <a:t>  </a:t>
            </a:r>
            <a:r>
              <a:rPr lang="en-US" sz="2000" dirty="0">
                <a:sym typeface="Symbol" pitchFamily="18" charset="2"/>
              </a:rPr>
              <a:t> </a:t>
            </a:r>
            <a:r>
              <a:rPr lang="en-US" sz="2000" i="1" dirty="0">
                <a:sym typeface="Symbol" pitchFamily="18" charset="2"/>
              </a:rPr>
              <a:t>term </a:t>
            </a:r>
            <a:r>
              <a:rPr lang="en-US" sz="2000" dirty="0" err="1">
                <a:sym typeface="Symbol" pitchFamily="18" charset="2"/>
              </a:rPr>
              <a:t>relop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i="1" dirty="0">
                <a:sym typeface="Symbol" pitchFamily="18" charset="2"/>
              </a:rPr>
              <a:t>term | term</a:t>
            </a:r>
            <a:br>
              <a:rPr lang="en-US" sz="2000" i="1" dirty="0">
                <a:sym typeface="Symbol" pitchFamily="18" charset="2"/>
              </a:rPr>
            </a:br>
            <a:r>
              <a:rPr lang="en-US" sz="2000" i="1" dirty="0">
                <a:sym typeface="Symbol" pitchFamily="18" charset="2"/>
              </a:rPr>
              <a:t>term </a:t>
            </a:r>
            <a:r>
              <a:rPr lang="en-US" sz="2000" dirty="0">
                <a:sym typeface="Symbol" pitchFamily="18" charset="2"/>
              </a:rPr>
              <a:t> id | num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867400" y="3048001"/>
            <a:ext cx="4419600" cy="85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u="sng" dirty="0"/>
              <a:t>Assume Following Tokens:</a:t>
            </a:r>
          </a:p>
          <a:p>
            <a:pPr algn="l">
              <a:spcBef>
                <a:spcPct val="50000"/>
              </a:spcBef>
            </a:pPr>
            <a:r>
              <a:rPr lang="en-US" sz="2000" dirty="0"/>
              <a:t>        if,  then,  else,  </a:t>
            </a:r>
            <a:r>
              <a:rPr lang="en-US" sz="2000" dirty="0" err="1"/>
              <a:t>relop</a:t>
            </a:r>
            <a:r>
              <a:rPr lang="en-US" sz="2000" dirty="0"/>
              <a:t>,  id,  num</a:t>
            </a:r>
            <a:endParaRPr lang="en-US" sz="2000" u="sng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286000" y="4038601"/>
            <a:ext cx="7924800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if       </a:t>
            </a:r>
            <a:r>
              <a:rPr lang="en-US" sz="2000" dirty="0">
                <a:sym typeface="Symbol" pitchFamily="18" charset="2"/>
              </a:rPr>
              <a:t>  if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then  </a:t>
            </a:r>
            <a:r>
              <a:rPr lang="en-US" sz="2000" dirty="0">
                <a:sym typeface="Symbol" pitchFamily="18" charset="2"/>
              </a:rPr>
              <a:t>  then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else   </a:t>
            </a:r>
            <a:r>
              <a:rPr lang="en-US" sz="2000" dirty="0">
                <a:sym typeface="Symbol" pitchFamily="18" charset="2"/>
              </a:rPr>
              <a:t>  else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 err="1"/>
              <a:t>relop</a:t>
            </a:r>
            <a:r>
              <a:rPr lang="en-US" sz="2000" dirty="0"/>
              <a:t> </a:t>
            </a:r>
            <a:r>
              <a:rPr lang="en-US" sz="2000" dirty="0">
                <a:sym typeface="Symbol" pitchFamily="18" charset="2"/>
              </a:rPr>
              <a:t>  &lt; | &lt;= | &gt; | &gt;= | = | &lt;&gt;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>
                <a:sym typeface="Symbol" pitchFamily="18" charset="2"/>
              </a:rPr>
              <a:t>id        letter ( letter | digit )*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>
                <a:sym typeface="Symbol" pitchFamily="18" charset="2"/>
              </a:rPr>
              <a:t>num   digit </a:t>
            </a:r>
            <a:r>
              <a:rPr lang="en-US" sz="2000" baseline="30000" dirty="0">
                <a:sym typeface="Symbol" pitchFamily="18" charset="2"/>
              </a:rPr>
              <a:t>+ </a:t>
            </a:r>
            <a:r>
              <a:rPr lang="en-US" sz="2000" dirty="0">
                <a:sym typeface="Symbol" pitchFamily="18" charset="2"/>
              </a:rPr>
              <a:t>(. digit </a:t>
            </a:r>
            <a:r>
              <a:rPr lang="en-US" sz="2000" baseline="30000" dirty="0">
                <a:sym typeface="Symbol" pitchFamily="18" charset="2"/>
              </a:rPr>
              <a:t>+</a:t>
            </a:r>
            <a:r>
              <a:rPr lang="en-US" sz="2000" dirty="0">
                <a:sym typeface="Symbol" pitchFamily="18" charset="2"/>
              </a:rPr>
              <a:t> ) ? ( E(+ | -) ? digit </a:t>
            </a:r>
            <a:r>
              <a:rPr lang="en-US" sz="2000" baseline="30000" dirty="0">
                <a:sym typeface="Symbol" pitchFamily="18" charset="2"/>
              </a:rPr>
              <a:t>+</a:t>
            </a:r>
            <a:r>
              <a:rPr lang="en-US" sz="2000" dirty="0">
                <a:sym typeface="Symbol" pitchFamily="18" charset="2"/>
              </a:rPr>
              <a:t> )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3733800"/>
            <a:ext cx="2971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Regular definitions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spcBef>
                <a:spcPct val="50000"/>
              </a:spcBef>
              <a:buNone/>
            </a:pPr>
            <a:endParaRPr lang="en-US" altLang="zh-CN" dirty="0"/>
          </a:p>
          <a:p>
            <a:pPr marL="609600" indent="-609600">
              <a:spcBef>
                <a:spcPct val="50000"/>
              </a:spcBef>
              <a:buNone/>
            </a:pPr>
            <a:r>
              <a:rPr lang="en-US" altLang="zh-CN" dirty="0"/>
              <a:t>Task of recognition of token in a lexical analyzer</a:t>
            </a:r>
          </a:p>
          <a:p>
            <a:pPr marL="1066800" lvl="1" indent="-609600">
              <a:spcBef>
                <a:spcPct val="50000"/>
              </a:spcBef>
            </a:pPr>
            <a:r>
              <a:rPr lang="en-US" altLang="zh-CN" dirty="0">
                <a:solidFill>
                  <a:schemeClr val="tx1"/>
                </a:solidFill>
              </a:rPr>
              <a:t>Isolate the lexeme for the next token</a:t>
            </a:r>
          </a:p>
          <a:p>
            <a:pPr marL="1066800" lvl="1" indent="-609600">
              <a:spcBef>
                <a:spcPct val="50000"/>
              </a:spcBef>
            </a:pPr>
            <a:endParaRPr lang="en-US" altLang="zh-CN" dirty="0">
              <a:solidFill>
                <a:schemeClr val="tx1"/>
              </a:solidFill>
            </a:endParaRPr>
          </a:p>
          <a:p>
            <a:pPr marL="1066800" lvl="1" indent="-609600">
              <a:spcBef>
                <a:spcPct val="50000"/>
              </a:spcBef>
            </a:pPr>
            <a:r>
              <a:rPr lang="en-US" altLang="zh-CN" dirty="0">
                <a:solidFill>
                  <a:schemeClr val="tx1"/>
                </a:solidFill>
              </a:rPr>
              <a:t>Produce as output a pair consisting of the appropriate token and attribute-value, such as   &lt;id, pointer to table entry&gt;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5DEE-9CD1-40BA-AC8A-3F147CF5E752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Task of recognition of token in a lexical analyzer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1C33E-53B8-42D8-A538-44458CBA31EC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4" name="Group 189"/>
          <p:cNvGraphicFramePr>
            <a:graphicFrameLocks noGrp="1"/>
          </p:cNvGraphicFramePr>
          <p:nvPr/>
        </p:nvGraphicFramePr>
        <p:xfrm>
          <a:off x="2590800" y="2514600"/>
          <a:ext cx="6553200" cy="2560320"/>
        </p:xfrm>
        <a:graphic>
          <a:graphicData uri="http://schemas.openxmlformats.org/drawingml/2006/table">
            <a:tbl>
              <a:tblPr/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Regular expression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Token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Attribute-value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if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if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-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id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id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Pointer to table entry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&lt;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relop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LT</a:t>
                      </a:r>
                    </a:p>
                  </a:txBody>
                  <a:tcPr marL="38100" marR="381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9C28-6FC8-4AF5-92F9-1BC2A1DCBCAE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209800" y="1371601"/>
            <a:ext cx="7162800" cy="4911725"/>
            <a:chOff x="864" y="1008"/>
            <a:chExt cx="4512" cy="3094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60" y="1008"/>
              <a:ext cx="43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960" y="1056"/>
              <a:ext cx="43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960" y="1440"/>
              <a:ext cx="43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864" y="4080"/>
              <a:ext cx="43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112" y="1008"/>
              <a:ext cx="0" cy="30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3216" y="1008"/>
              <a:ext cx="0" cy="30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960" y="1056"/>
              <a:ext cx="1200" cy="4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ourier New" pitchFamily="49" charset="0"/>
                </a:rPr>
                <a:t>Regular Expression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016" y="1104"/>
              <a:ext cx="1200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ourier New" pitchFamily="49" charset="0"/>
                </a:rPr>
                <a:t>   Token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3552" y="1104"/>
              <a:ext cx="1776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ourier New" pitchFamily="49" charset="0"/>
                </a:rPr>
                <a:t>Attribute-Value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200" y="1488"/>
              <a:ext cx="528" cy="26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/>
                <a:t>ws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>
                  <a:latin typeface="Courier New" pitchFamily="49" charset="0"/>
                </a:rPr>
                <a:t>if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>
                  <a:latin typeface="Courier New" pitchFamily="49" charset="0"/>
                </a:rPr>
                <a:t>then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>
                  <a:latin typeface="Courier New" pitchFamily="49" charset="0"/>
                </a:rPr>
                <a:t>else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id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num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&lt;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&lt;=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=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&lt; &gt;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&gt;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&gt;=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400" y="1488"/>
              <a:ext cx="528" cy="26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-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if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then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else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id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num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r>
                <a:rPr lang="en-US" sz="2000" dirty="0"/>
                <a:t> 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endParaRPr lang="en-US" sz="2000" dirty="0"/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 err="1"/>
                <a:t>relop</a:t>
              </a:r>
              <a:endParaRPr lang="en-US" sz="2000" dirty="0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264" y="1488"/>
              <a:ext cx="2112" cy="26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-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-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-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-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pointer to table entry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pointer to table entry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LT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LE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EQ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NE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GT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sz="2000" dirty="0"/>
                <a:t>GE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Lexeme(1/2)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1703389"/>
            <a:ext cx="8596668" cy="3880773"/>
          </a:xfrm>
        </p:spPr>
        <p:txBody>
          <a:bodyPr>
            <a:no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 the following C++ program into appropriate lexemes.</a:t>
            </a:r>
          </a:p>
          <a:p>
            <a:pPr marL="0" indent="0">
              <a:buNone/>
            </a:pPr>
            <a:endParaRPr lang="en-GB" sz="2000" dirty="0"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marL="0" indent="0">
              <a:buNone/>
            </a:pPr>
            <a:r>
              <a:rPr lang="en-GB" sz="2000" i="1" dirty="0">
                <a:cs typeface="Aparajita" panose="020B0604020202020204" pitchFamily="34" charset="0"/>
              </a:rPr>
              <a:t>float </a:t>
            </a:r>
            <a:r>
              <a:rPr lang="en-GB" sz="2000" i="1" dirty="0" err="1">
                <a:cs typeface="Aparajita" panose="020B0604020202020204" pitchFamily="34" charset="0"/>
              </a:rPr>
              <a:t>limitedSquare</a:t>
            </a:r>
            <a:r>
              <a:rPr lang="en-GB" sz="2000" i="1" dirty="0">
                <a:cs typeface="Aparajita" panose="020B0604020202020204" pitchFamily="34" charset="0"/>
              </a:rPr>
              <a:t>(x)</a:t>
            </a:r>
          </a:p>
          <a:p>
            <a:pPr marL="0" indent="0">
              <a:buNone/>
            </a:pPr>
            <a:r>
              <a:rPr lang="en-GB" sz="2000" i="1" dirty="0">
                <a:cs typeface="Aparajita" panose="020B0604020202020204" pitchFamily="34" charset="0"/>
              </a:rPr>
              <a:t>   {  float x </a:t>
            </a:r>
          </a:p>
          <a:p>
            <a:pPr marL="0" indent="0">
              <a:buNone/>
            </a:pPr>
            <a:r>
              <a:rPr lang="en-GB" sz="2000" i="1" dirty="0">
                <a:cs typeface="Aparajita" panose="020B0604020202020204" pitchFamily="34" charset="0"/>
              </a:rPr>
              <a:t>      return (x &lt;= -10.0 || x &gt;= 10.0) ? 100 : x*x; </a:t>
            </a:r>
          </a:p>
          <a:p>
            <a:pPr marL="0" indent="0">
              <a:buNone/>
            </a:pPr>
            <a:r>
              <a:rPr lang="en-GB" sz="2000" i="1" dirty="0">
                <a:cs typeface="Aparajita" panose="020B0604020202020204" pitchFamily="34" charset="0"/>
              </a:rPr>
              <a:t>   } </a:t>
            </a:r>
          </a:p>
          <a:p>
            <a:pPr marL="0" indent="0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</a:p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&lt;float&gt; &lt;id,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limitedSquaare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&lt;(&gt; &lt;id, x&gt; &lt;)&gt; &lt;{&gt; &lt;float&gt; &lt;id, x&gt; &lt;return&gt; &lt;(&gt; &lt;id, x&gt; &lt;op,"&lt;="&gt; &lt;num, -10.0&gt; &lt;op, "||"&gt; &lt;id, x&gt; &lt;op, "&gt;="&gt; &lt;num, 10.0&gt; &lt;)&gt; &lt;op, "?"&gt; &lt;num, 100&gt; &lt;op, ":"&gt; &lt;id, x&gt; &lt;op, "*"&gt; &lt;id, x&gt; &lt;}&gt; </a:t>
            </a:r>
            <a:endParaRPr lang="en-GB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5EA0-8F59-451A-807F-6819F129B191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16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81001"/>
            <a:ext cx="8001000" cy="672447"/>
          </a:xfrm>
        </p:spPr>
        <p:txBody>
          <a:bodyPr>
            <a:normAutofit/>
          </a:bodyPr>
          <a:lstStyle/>
          <a:p>
            <a:r>
              <a:rPr lang="en-GB" dirty="0"/>
              <a:t>Example: Lexeme(2/2)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71600"/>
            <a:ext cx="86868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Tagged languages like HTML or XML are different from conventional programming languages in that the tags are either very numerous (as in HTML) or a user-definable set (as in XML). Further, tags can often have parameters. Suggest and divide the following HTML document into appropriate lexemes.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i="1" dirty="0">
                <a:cs typeface="Aparajita" panose="020B0604020202020204" pitchFamily="34" charset="0"/>
              </a:rPr>
              <a:t>Here is a photo of &lt;b&gt;my house&lt;/b&gt;; &lt;p&gt;&lt;</a:t>
            </a:r>
            <a:r>
              <a:rPr lang="en-GB" sz="2000" i="1" dirty="0" err="1">
                <a:cs typeface="Aparajita" panose="020B0604020202020204" pitchFamily="34" charset="0"/>
              </a:rPr>
              <a:t>img</a:t>
            </a:r>
            <a:r>
              <a:rPr lang="en-GB" sz="2000" i="1" dirty="0">
                <a:cs typeface="Aparajita" panose="020B0604020202020204" pitchFamily="34" charset="0"/>
              </a:rPr>
              <a:t> </a:t>
            </a:r>
            <a:r>
              <a:rPr lang="en-GB" sz="2000" i="1" dirty="0" err="1">
                <a:cs typeface="Aparajita" panose="020B0604020202020204" pitchFamily="34" charset="0"/>
              </a:rPr>
              <a:t>src</a:t>
            </a:r>
            <a:r>
              <a:rPr lang="en-GB" sz="2000" i="1" dirty="0">
                <a:cs typeface="Aparajita" panose="020B0604020202020204" pitchFamily="34" charset="0"/>
              </a:rPr>
              <a:t>="house.gif"/&gt;&lt;</a:t>
            </a:r>
            <a:r>
              <a:rPr lang="en-GB" sz="2000" i="1" dirty="0" err="1">
                <a:cs typeface="Aparajita" panose="020B0604020202020204" pitchFamily="34" charset="0"/>
              </a:rPr>
              <a:t>br</a:t>
            </a:r>
            <a:r>
              <a:rPr lang="en-GB" sz="2000" i="1" dirty="0">
                <a:cs typeface="Aparajita" panose="020B0604020202020204" pitchFamily="34" charset="0"/>
              </a:rPr>
              <a:t>/&gt; see &lt;a 	</a:t>
            </a:r>
            <a:r>
              <a:rPr lang="en-GB" sz="2000" i="1" dirty="0" err="1">
                <a:cs typeface="Aparajita" panose="020B0604020202020204" pitchFamily="34" charset="0"/>
              </a:rPr>
              <a:t>href</a:t>
            </a:r>
            <a:r>
              <a:rPr lang="en-GB" sz="2000" i="1" dirty="0">
                <a:cs typeface="Aparajita" panose="020B0604020202020204" pitchFamily="34" charset="0"/>
              </a:rPr>
              <a:t>="morePix.html"&gt;More Picture&lt;/a&gt; if you liked that one.&lt;/p&gt; </a:t>
            </a:r>
          </a:p>
          <a:p>
            <a:pPr marL="0" indent="0">
              <a:buNone/>
            </a:pPr>
            <a:endParaRPr lang="en-GB" sz="2000" i="1" dirty="0">
              <a:cs typeface="Aparajita" panose="020B0604020202020204" pitchFamily="34" charset="0"/>
            </a:endParaRPr>
          </a:p>
          <a:p>
            <a:pPr marL="0" indent="0">
              <a:buNone/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</a:p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&lt;text, "Here is a photo of"&gt;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nodestart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b&gt; &lt;text, "my house"&gt;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nodeend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nodestart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selfendnode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selfendnode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&lt;text, "see"&gt;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nodestart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a&gt; &lt;text, "More Picture"&gt;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nodeend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a&gt; &lt;text, "if you liked that one."&gt; &lt;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nodeend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p&gt; 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640980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spcBef>
                <a:spcPct val="50000"/>
              </a:spcBef>
              <a:buNone/>
            </a:pPr>
            <a:r>
              <a:rPr lang="en-US" altLang="zh-CN" dirty="0"/>
              <a:t>Methods to recognition of token</a:t>
            </a:r>
          </a:p>
          <a:p>
            <a:pPr marL="1066800" lvl="1" indent="-609600">
              <a:spcBef>
                <a:spcPct val="50000"/>
              </a:spcBef>
            </a:pPr>
            <a:r>
              <a:rPr lang="en-US" altLang="zh-CN" dirty="0"/>
              <a:t>Use Transition Diagram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4">
              <a:buNone/>
            </a:pPr>
            <a:r>
              <a:rPr lang="en-US" dirty="0"/>
              <a:t>                Transition diagram for </a:t>
            </a:r>
            <a:r>
              <a:rPr lang="en-US" altLang="zh-CN" dirty="0"/>
              <a:t>&gt;</a:t>
            </a:r>
            <a:r>
              <a:rPr lang="en-US" dirty="0"/>
              <a:t>=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69E23-D841-4841-8518-8051CBFF8AB1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286000" y="3048000"/>
            <a:ext cx="7467600" cy="1981200"/>
            <a:chOff x="1219200" y="3810000"/>
            <a:chExt cx="7467600" cy="1981200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209800" y="4495800"/>
              <a:ext cx="609600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819400" y="47244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219200" y="4724400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886200" y="4572000"/>
              <a:ext cx="6096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495800" y="4724400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5486400" y="4572000"/>
              <a:ext cx="6096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267200" y="4953000"/>
              <a:ext cx="1295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5562600" y="5334000"/>
              <a:ext cx="685800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5638800" y="4648200"/>
              <a:ext cx="3048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5715000" y="5410200"/>
              <a:ext cx="3810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219200" y="4343400"/>
              <a:ext cx="838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start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286000" y="4572000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0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3962400" y="4572000"/>
              <a:ext cx="457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6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5638800" y="45720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/>
                <a:t>7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5743136" y="5367996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8</a:t>
              </a:r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6096000" y="4495800"/>
              <a:ext cx="2590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return(relop,GE)</a:t>
              </a: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6324600" y="5410200"/>
              <a:ext cx="2286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/>
                <a:t>return(</a:t>
              </a:r>
              <a:r>
                <a:rPr lang="en-US" altLang="zh-CN" dirty="0" err="1"/>
                <a:t>relop,GT</a:t>
              </a:r>
              <a:r>
                <a:rPr lang="en-US" altLang="zh-CN" dirty="0"/>
                <a:t>)</a:t>
              </a: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6019800" y="5181600"/>
              <a:ext cx="457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*</a:t>
              </a: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2895600" y="43434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/>
                <a:t>&gt;</a:t>
              </a: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4648200" y="44196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=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4572000" y="4953000"/>
              <a:ext cx="9144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/>
                <a:t>other</a:t>
              </a: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057400" y="5029200"/>
              <a:ext cx="990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solidFill>
                    <a:srgbClr val="FF3300"/>
                  </a:solidFill>
                </a:rPr>
                <a:t>Start state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5181600" y="3810000"/>
              <a:ext cx="1676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solidFill>
                    <a:srgbClr val="FF3300"/>
                  </a:solidFill>
                </a:rPr>
                <a:t>Accepting state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752" y="1371600"/>
            <a:ext cx="850392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Transition diagram for </a:t>
            </a:r>
            <a:r>
              <a:rPr lang="en-US" dirty="0" err="1"/>
              <a:t>relop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9AFA-8B2F-485F-894B-2F784CE2D0D7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981200"/>
            <a:ext cx="57912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Recognition of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Transition diagram for unsigned numbers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EDA2-F3D6-41E8-AF10-F1F88198E776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657476"/>
            <a:ext cx="74866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336" y="2871355"/>
            <a:ext cx="3179619" cy="75895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4988-0625-4596-97FC-9007430A6186}" type="datetime1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</TotalTime>
  <Words>1347</Words>
  <Application>Microsoft Office PowerPoint</Application>
  <PresentationFormat>Widescreen</PresentationFormat>
  <Paragraphs>283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Aparajita</vt:lpstr>
      <vt:lpstr>Arial</vt:lpstr>
      <vt:lpstr>Courier New</vt:lpstr>
      <vt:lpstr>Symbol</vt:lpstr>
      <vt:lpstr>Times New Roman</vt:lpstr>
      <vt:lpstr>Trebuchet MS</vt:lpstr>
      <vt:lpstr>Wingdings 3</vt:lpstr>
      <vt:lpstr>Facet</vt:lpstr>
      <vt:lpstr>Equation</vt:lpstr>
      <vt:lpstr>LEXICAL ANALYSIS</vt:lpstr>
      <vt:lpstr>Phases of a Compiler</vt:lpstr>
      <vt:lpstr>The role of the lexical analyzer</vt:lpstr>
      <vt:lpstr>The role of the lexical analyzer</vt:lpstr>
      <vt:lpstr>The role of the lexical analyzer</vt:lpstr>
      <vt:lpstr>The role of the lexical analyzer</vt:lpstr>
      <vt:lpstr>The role of the lexical analyzer</vt:lpstr>
      <vt:lpstr>The role of the lexical analyzer</vt:lpstr>
      <vt:lpstr>The role of the lexical analyzer</vt:lpstr>
      <vt:lpstr>The role of the lexical analyzer</vt:lpstr>
      <vt:lpstr>Specification of Tokens</vt:lpstr>
      <vt:lpstr>Specification of Tokens</vt:lpstr>
      <vt:lpstr>Specification of Tokens</vt:lpstr>
      <vt:lpstr>Recognition of Tokens</vt:lpstr>
      <vt:lpstr>Recognition of Tokens</vt:lpstr>
      <vt:lpstr>Recognition of Tokens</vt:lpstr>
      <vt:lpstr>Recognition of Tokens</vt:lpstr>
      <vt:lpstr>Example: Lexeme(1/2)</vt:lpstr>
      <vt:lpstr>Example: Lexeme(2/2)</vt:lpstr>
      <vt:lpstr>Recognition of Tokens</vt:lpstr>
      <vt:lpstr>Recognition of Tokens</vt:lpstr>
      <vt:lpstr>Recognition of Tokens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3</cp:revision>
  <dcterms:created xsi:type="dcterms:W3CDTF">2025-06-06T08:59:40Z</dcterms:created>
  <dcterms:modified xsi:type="dcterms:W3CDTF">2025-07-07T18:33:50Z</dcterms:modified>
</cp:coreProperties>
</file>